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4"/>
  </p:sldMasterIdLst>
  <p:notesMasterIdLst>
    <p:notesMasterId r:id="rId16"/>
  </p:notesMasterIdLst>
  <p:sldIdLst>
    <p:sldId id="256" r:id="rId5"/>
    <p:sldId id="257" r:id="rId6"/>
    <p:sldId id="278" r:id="rId7"/>
    <p:sldId id="280" r:id="rId8"/>
    <p:sldId id="281" r:id="rId9"/>
    <p:sldId id="277" r:id="rId10"/>
    <p:sldId id="276" r:id="rId11"/>
    <p:sldId id="279" r:id="rId12"/>
    <p:sldId id="275" r:id="rId13"/>
    <p:sldId id="271"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3471A1-25E2-4267-8630-ECABF661F040}" v="2" dt="2023-09-07T03:08:57.3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8"/>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a:extLst>
              <a:ext uri="{FF2B5EF4-FFF2-40B4-BE49-F238E27FC236}">
                <a16:creationId xmlns:a16="http://schemas.microsoft.com/office/drawing/2014/main" id="{3F4E1699-7150-0FCF-5832-7E5A3BF0793B}"/>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B3B4EA8-7A89-7B9F-7CE1-2BB5F001E7B3}"/>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0">
            <a:extLst>
              <a:ext uri="{FF2B5EF4-FFF2-40B4-BE49-F238E27FC236}">
                <a16:creationId xmlns:a16="http://schemas.microsoft.com/office/drawing/2014/main" id="{6662A2A7-77E8-B9C7-BC3E-1F4BF825F9CF}"/>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8">
            <a:extLst>
              <a:ext uri="{FF2B5EF4-FFF2-40B4-BE49-F238E27FC236}">
                <a16:creationId xmlns:a16="http://schemas.microsoft.com/office/drawing/2014/main" id="{F127727B-EE3D-6B15-A551-ACCF57F8E533}"/>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EEC0C917-A0B2-9EB4-5341-0DC385FE7C5E}"/>
              </a:ext>
            </a:extLst>
          </p:cNvPr>
          <p:cNvGrpSpPr/>
          <p:nvPr userDrawn="1"/>
        </p:nvGrpSpPr>
        <p:grpSpPr>
          <a:xfrm>
            <a:off x="8264427" y="-3419"/>
            <a:ext cx="3927573" cy="3165022"/>
            <a:chOff x="9857014" y="13834"/>
            <a:chExt cx="2334986" cy="1881641"/>
          </a:xfrm>
        </p:grpSpPr>
        <p:sp>
          <p:nvSpPr>
            <p:cNvPr id="12" name="Freeform 14">
              <a:extLst>
                <a:ext uri="{FF2B5EF4-FFF2-40B4-BE49-F238E27FC236}">
                  <a16:creationId xmlns:a16="http://schemas.microsoft.com/office/drawing/2014/main" id="{AD00C131-E1A9-EC2F-6A4E-4A9BAA63BF6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5">
              <a:extLst>
                <a:ext uri="{FF2B5EF4-FFF2-40B4-BE49-F238E27FC236}">
                  <a16:creationId xmlns:a16="http://schemas.microsoft.com/office/drawing/2014/main" id="{37071BBD-BC4C-D00C-8512-4A433D886C03}"/>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4" name="Freeform 21">
            <a:extLst>
              <a:ext uri="{FF2B5EF4-FFF2-40B4-BE49-F238E27FC236}">
                <a16:creationId xmlns:a16="http://schemas.microsoft.com/office/drawing/2014/main" id="{0F3FA83F-0718-175E-3E1E-AB496A3C1C0B}"/>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27">
            <a:extLst>
              <a:ext uri="{FF2B5EF4-FFF2-40B4-BE49-F238E27FC236}">
                <a16:creationId xmlns:a16="http://schemas.microsoft.com/office/drawing/2014/main" id="{8F8D9CF7-833A-90C5-80AB-4B4E30F9A0C9}"/>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701334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62DF68-3089-814D-8A14-C651FE91885E}" type="datetime1">
              <a:rPr lang="en-US" smtClean="0"/>
              <a:pPr/>
              <a:t>12/10/2023</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1091443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62DF68-3089-814D-8A14-C651FE91885E}" type="datetime1">
              <a:rPr lang="en-US" smtClean="0"/>
              <a:pPr/>
              <a:t>12/10/2023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60171843"/>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562DF68-3089-814D-8A14-C651FE91885E}" type="datetime1">
              <a:rPr lang="en-US" smtClean="0"/>
              <a:pPr/>
              <a:t>12/10/2023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963727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562DF68-3089-814D-8A14-C651FE91885E}" type="datetime1">
              <a:rPr lang="en-US" smtClean="0"/>
              <a:pPr/>
              <a:t>12/10/2023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39636233"/>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62DF68-3089-814D-8A14-C651FE91885E}" type="datetime1">
              <a:rPr lang="en-US" smtClean="0"/>
              <a:pPr/>
              <a:t>12/10/2023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48896129"/>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62DF68-3089-814D-8A14-C651FE91885E}" type="datetime1">
              <a:rPr lang="en-US" smtClean="0"/>
              <a:pPr/>
              <a:t>12/10/2023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81669884"/>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62DF68-3089-814D-8A14-C651FE91885E}" type="datetime1">
              <a:rPr lang="en-US" smtClean="0"/>
              <a:pPr/>
              <a:t>12/10/2023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16980095"/>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62DF68-3089-814D-8A14-C651FE91885E}" type="datetime1">
              <a:rPr lang="en-US" smtClean="0"/>
              <a:pPr/>
              <a:t>12/10/2023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049313137"/>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eam">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12/10/2023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2" name="Rectangle 1">
            <a:extLst>
              <a:ext uri="{FF2B5EF4-FFF2-40B4-BE49-F238E27FC236}">
                <a16:creationId xmlns:a16="http://schemas.microsoft.com/office/drawing/2014/main" id="{775BAC2F-54BA-0F5F-74EF-F0B7AE9F7F35}"/>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18">
            <a:extLst>
              <a:ext uri="{FF2B5EF4-FFF2-40B4-BE49-F238E27FC236}">
                <a16:creationId xmlns:a16="http://schemas.microsoft.com/office/drawing/2014/main" id="{AA4D9E7B-0119-B0C2-9003-D733FDEA9EC0}"/>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20">
            <a:extLst>
              <a:ext uri="{FF2B5EF4-FFF2-40B4-BE49-F238E27FC236}">
                <a16:creationId xmlns:a16="http://schemas.microsoft.com/office/drawing/2014/main" id="{1AAC255A-0AC7-B328-AEEB-144047E644CF}"/>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24">
            <a:extLst>
              <a:ext uri="{FF2B5EF4-FFF2-40B4-BE49-F238E27FC236}">
                <a16:creationId xmlns:a16="http://schemas.microsoft.com/office/drawing/2014/main" id="{ED631AF3-5E0A-0A38-1186-6A15CC82880F}"/>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Oval 22">
            <a:extLst>
              <a:ext uri="{FF2B5EF4-FFF2-40B4-BE49-F238E27FC236}">
                <a16:creationId xmlns:a16="http://schemas.microsoft.com/office/drawing/2014/main" id="{8B3665B2-761F-D66F-B71C-987353DCF4E0}"/>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4" name="Freeform 26">
            <a:extLst>
              <a:ext uri="{FF2B5EF4-FFF2-40B4-BE49-F238E27FC236}">
                <a16:creationId xmlns:a16="http://schemas.microsoft.com/office/drawing/2014/main" id="{8DE6B431-D378-F8CF-89E8-04EAC7A875F1}"/>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27">
            <a:extLst>
              <a:ext uri="{FF2B5EF4-FFF2-40B4-BE49-F238E27FC236}">
                <a16:creationId xmlns:a16="http://schemas.microsoft.com/office/drawing/2014/main" id="{90F75399-AA70-05F8-BF24-E0668ACC9313}"/>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28">
            <a:extLst>
              <a:ext uri="{FF2B5EF4-FFF2-40B4-BE49-F238E27FC236}">
                <a16:creationId xmlns:a16="http://schemas.microsoft.com/office/drawing/2014/main" id="{729431C5-66F3-E450-F334-4ADE0EEEC725}"/>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4054672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12/10/2023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884269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9C8446-696E-6942-B6C8-CC9CAD0B34E0}" type="datetime1">
              <a:rPr lang="en-US" smtClean="0"/>
              <a:pPr/>
              <a:t>12/10/2023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Freeform 3">
            <a:extLst>
              <a:ext uri="{FF2B5EF4-FFF2-40B4-BE49-F238E27FC236}">
                <a16:creationId xmlns:a16="http://schemas.microsoft.com/office/drawing/2014/main" id="{C90850B0-A46B-F118-8C20-3A806B2335BA}"/>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4">
            <a:extLst>
              <a:ext uri="{FF2B5EF4-FFF2-40B4-BE49-F238E27FC236}">
                <a16:creationId xmlns:a16="http://schemas.microsoft.com/office/drawing/2014/main" id="{7ED3EA6E-F810-2222-6842-BA69ED2BB48B}"/>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9" name="Freeform 5">
            <a:extLst>
              <a:ext uri="{FF2B5EF4-FFF2-40B4-BE49-F238E27FC236}">
                <a16:creationId xmlns:a16="http://schemas.microsoft.com/office/drawing/2014/main" id="{E698D151-15C7-3BFB-C376-769AA56DE364}"/>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 name="Group 9">
            <a:extLst>
              <a:ext uri="{FF2B5EF4-FFF2-40B4-BE49-F238E27FC236}">
                <a16:creationId xmlns:a16="http://schemas.microsoft.com/office/drawing/2014/main" id="{FC18E322-81A0-0F85-BB3B-F871D39C6DA9}"/>
              </a:ext>
            </a:extLst>
          </p:cNvPr>
          <p:cNvGrpSpPr/>
          <p:nvPr userDrawn="1"/>
        </p:nvGrpSpPr>
        <p:grpSpPr>
          <a:xfrm>
            <a:off x="8082092" y="5590903"/>
            <a:ext cx="1572380" cy="1267097"/>
            <a:chOff x="7413403" y="4976359"/>
            <a:chExt cx="2334986" cy="1881641"/>
          </a:xfrm>
        </p:grpSpPr>
        <p:sp>
          <p:nvSpPr>
            <p:cNvPr id="11" name="Freeform 6">
              <a:extLst>
                <a:ext uri="{FF2B5EF4-FFF2-40B4-BE49-F238E27FC236}">
                  <a16:creationId xmlns:a16="http://schemas.microsoft.com/office/drawing/2014/main" id="{C2D37ADD-4893-B4E4-DDB3-932F7E1F480D}"/>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12" name="Freeform 7">
              <a:extLst>
                <a:ext uri="{FF2B5EF4-FFF2-40B4-BE49-F238E27FC236}">
                  <a16:creationId xmlns:a16="http://schemas.microsoft.com/office/drawing/2014/main" id="{3CDA6867-03DC-985C-68D1-E2C18ABC4B0C}"/>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Tree>
    <p:extLst>
      <p:ext uri="{BB962C8B-B14F-4D97-AF65-F5344CB8AC3E}">
        <p14:creationId xmlns:p14="http://schemas.microsoft.com/office/powerpoint/2010/main" val="23686715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12/10/2023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12/10/2023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12/10/2023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592931-05C6-8543-8B6E-A8BD29BD5C2B}" type="datetime1">
              <a:rPr lang="en-US" smtClean="0"/>
              <a:pPr/>
              <a:t>12/10/2023</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Rectangle 6">
            <a:extLst>
              <a:ext uri="{FF2B5EF4-FFF2-40B4-BE49-F238E27FC236}">
                <a16:creationId xmlns:a16="http://schemas.microsoft.com/office/drawing/2014/main" id="{D479F020-EC07-187D-7F9D-E81975DD539C}"/>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11">
            <a:extLst>
              <a:ext uri="{FF2B5EF4-FFF2-40B4-BE49-F238E27FC236}">
                <a16:creationId xmlns:a16="http://schemas.microsoft.com/office/drawing/2014/main" id="{DE2BABC5-98A9-9426-9FC5-6527D895427A}"/>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3">
            <a:extLst>
              <a:ext uri="{FF2B5EF4-FFF2-40B4-BE49-F238E27FC236}">
                <a16:creationId xmlns:a16="http://schemas.microsoft.com/office/drawing/2014/main" id="{15967AED-827A-E363-98B1-554FBBFF56C8}"/>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14">
            <a:extLst>
              <a:ext uri="{FF2B5EF4-FFF2-40B4-BE49-F238E27FC236}">
                <a16:creationId xmlns:a16="http://schemas.microsoft.com/office/drawing/2014/main" id="{0A0E92E3-A47F-0B6D-40CA-98991A1F9DB6}"/>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071742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62DF68-3089-814D-8A14-C651FE91885E}" type="datetime1">
              <a:rPr lang="en-US" smtClean="0"/>
              <a:pPr/>
              <a:t>12/10/2023</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44536048"/>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62DF68-3089-814D-8A14-C651FE91885E}" type="datetime1">
              <a:rPr lang="en-US" smtClean="0"/>
              <a:pPr/>
              <a:t>12/10/2023</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307028690"/>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62DF68-3089-814D-8A14-C651FE91885E}" type="datetime1">
              <a:rPr lang="en-US" smtClean="0"/>
              <a:pPr/>
              <a:t>12/10/2023</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43451864"/>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62DF68-3089-814D-8A14-C651FE91885E}" type="datetime1">
              <a:rPr lang="en-US" smtClean="0"/>
              <a:pPr/>
              <a:t>12/10/2023</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93994356"/>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62DF68-3089-814D-8A14-C651FE91885E}" type="datetime1">
              <a:rPr lang="en-US" smtClean="0"/>
              <a:pPr/>
              <a:t>12/10/2023</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78153176"/>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562DF68-3089-814D-8A14-C651FE91885E}" type="datetime1">
              <a:rPr lang="en-US" smtClean="0"/>
              <a:pPr/>
              <a:t>12/10/2023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121315473"/>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562DF68-3089-814D-8A14-C651FE91885E}" type="datetime1">
              <a:rPr lang="en-US" smtClean="0"/>
              <a:pPr/>
              <a:t>12/10/2023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PRESENTATION TITLE</a:t>
            </a:r>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369364997"/>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685" r:id="rId19"/>
    <p:sldLayoutId id="2147483651" r:id="rId20"/>
    <p:sldLayoutId id="2147483654" r:id="rId21"/>
    <p:sldLayoutId id="2147483662" r:id="rId22"/>
  </p:sldLayoutIdLst>
  <p:hf hdr="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p:txBody>
          <a:bodyPr/>
          <a:lstStyle/>
          <a:p>
            <a:r>
              <a:rPr lang="en-US" dirty="0"/>
              <a:t>CAMPUS FACILITIES MANAGEMENT SYSTEM</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p:txBody>
          <a:bodyPr/>
          <a:lstStyle/>
          <a:p>
            <a:r>
              <a:rPr lang="en-US" dirty="0"/>
              <a:t>SOFTWARE ENGINEERING PROJECT</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p:txBody>
          <a:bodyPr/>
          <a:lstStyle/>
          <a:p>
            <a:r>
              <a:rPr lang="en-US" dirty="0">
                <a:solidFill>
                  <a:srgbClr val="0070C0"/>
                </a:solidFill>
              </a:rPr>
              <a:t>Meet our team</a:t>
            </a:r>
          </a:p>
        </p:txBody>
      </p:sp>
      <p:sp>
        <p:nvSpPr>
          <p:cNvPr id="34" name="Text Placeholder 33">
            <a:extLst>
              <a:ext uri="{FF2B5EF4-FFF2-40B4-BE49-F238E27FC236}">
                <a16:creationId xmlns:a16="http://schemas.microsoft.com/office/drawing/2014/main" id="{C1C92E27-D550-F44E-8491-927F819E72B8}"/>
              </a:ext>
            </a:extLst>
          </p:cNvPr>
          <p:cNvSpPr>
            <a:spLocks noGrp="1"/>
          </p:cNvSpPr>
          <p:nvPr>
            <p:ph type="body" sz="quarter" idx="17"/>
          </p:nvPr>
        </p:nvSpPr>
        <p:spPr>
          <a:xfrm>
            <a:off x="1730487" y="2422565"/>
            <a:ext cx="2281237" cy="347662"/>
          </a:xfrm>
        </p:spPr>
        <p:txBody>
          <a:bodyPr>
            <a:prstTxWarp prst="textArchUp">
              <a:avLst/>
            </a:prstTxWarp>
          </a:bodyPr>
          <a:lstStyle/>
          <a:p>
            <a:r>
              <a:rPr lang="en-US" sz="28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Deepak</a:t>
            </a:r>
            <a:endParaRPr lang="en-US" sz="2800" dirty="0"/>
          </a:p>
        </p:txBody>
      </p:sp>
      <p:sp>
        <p:nvSpPr>
          <p:cNvPr id="35" name="Text Placeholder 34">
            <a:extLst>
              <a:ext uri="{FF2B5EF4-FFF2-40B4-BE49-F238E27FC236}">
                <a16:creationId xmlns:a16="http://schemas.microsoft.com/office/drawing/2014/main" id="{7D722C50-45F7-D84B-B216-568F72D66349}"/>
              </a:ext>
            </a:extLst>
          </p:cNvPr>
          <p:cNvSpPr>
            <a:spLocks noGrp="1"/>
          </p:cNvSpPr>
          <p:nvPr>
            <p:ph type="body" sz="quarter" idx="18"/>
          </p:nvPr>
        </p:nvSpPr>
        <p:spPr>
          <a:xfrm>
            <a:off x="1730487" y="2788185"/>
            <a:ext cx="2281237" cy="347662"/>
          </a:xfrm>
        </p:spPr>
        <p:txBody>
          <a:bodyPr>
            <a:prstTxWarp prst="textArchUp">
              <a:avLst/>
            </a:prstTxWarp>
          </a:bodyPr>
          <a:lstStyle/>
          <a:p>
            <a:r>
              <a:rPr lang="en-US"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22MCF1R16</a:t>
            </a:r>
            <a:endParaRPr lang="en-US" sz="2400" dirty="0"/>
          </a:p>
        </p:txBody>
      </p:sp>
      <p:sp>
        <p:nvSpPr>
          <p:cNvPr id="36" name="Text Placeholder 35">
            <a:extLst>
              <a:ext uri="{FF2B5EF4-FFF2-40B4-BE49-F238E27FC236}">
                <a16:creationId xmlns:a16="http://schemas.microsoft.com/office/drawing/2014/main" id="{176187A9-3EBE-F64D-AE99-021BB3767F90}"/>
              </a:ext>
            </a:extLst>
          </p:cNvPr>
          <p:cNvSpPr>
            <a:spLocks noGrp="1"/>
          </p:cNvSpPr>
          <p:nvPr>
            <p:ph type="body" sz="quarter" idx="19"/>
          </p:nvPr>
        </p:nvSpPr>
        <p:spPr>
          <a:xfrm>
            <a:off x="6475445" y="2422565"/>
            <a:ext cx="2676609" cy="347662"/>
          </a:xfrm>
        </p:spPr>
        <p:txBody>
          <a:bodyPr>
            <a:prstTxWarp prst="textArchUp">
              <a:avLst/>
            </a:prstTxWarp>
          </a:bodyPr>
          <a:lstStyle/>
          <a:p>
            <a:r>
              <a:rPr lang="en-US" sz="24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Rohith </a:t>
            </a:r>
            <a:r>
              <a:rPr lang="en-US" sz="2400" cap="none" spc="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Gahlawat</a:t>
            </a:r>
            <a:endParaRPr lang="en-US" sz="24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7" name="Text Placeholder 36">
            <a:extLst>
              <a:ext uri="{FF2B5EF4-FFF2-40B4-BE49-F238E27FC236}">
                <a16:creationId xmlns:a16="http://schemas.microsoft.com/office/drawing/2014/main" id="{7990731F-95DE-4F44-8EA0-E275CEAFD8A2}"/>
              </a:ext>
            </a:extLst>
          </p:cNvPr>
          <p:cNvSpPr>
            <a:spLocks noGrp="1"/>
          </p:cNvSpPr>
          <p:nvPr>
            <p:ph type="body" sz="quarter" idx="20"/>
          </p:nvPr>
        </p:nvSpPr>
        <p:spPr/>
        <p:txBody>
          <a:bodyPr>
            <a:prstTxWarp prst="textArchUp">
              <a:avLst/>
            </a:prstTxWarp>
          </a:bodyPr>
          <a:lstStyle/>
          <a:p>
            <a:r>
              <a:rPr lang="en-US" sz="2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22MCF1R43</a:t>
            </a:r>
            <a:endParaRPr lang="en-US" sz="2800" dirty="0"/>
          </a:p>
        </p:txBody>
      </p:sp>
      <p:sp>
        <p:nvSpPr>
          <p:cNvPr id="38" name="Text Placeholder 37">
            <a:extLst>
              <a:ext uri="{FF2B5EF4-FFF2-40B4-BE49-F238E27FC236}">
                <a16:creationId xmlns:a16="http://schemas.microsoft.com/office/drawing/2014/main" id="{5B19EE51-628F-CA4E-94B0-57E9ACA1446A}"/>
              </a:ext>
            </a:extLst>
          </p:cNvPr>
          <p:cNvSpPr>
            <a:spLocks noGrp="1"/>
          </p:cNvSpPr>
          <p:nvPr>
            <p:ph type="body" sz="quarter" idx="21"/>
          </p:nvPr>
        </p:nvSpPr>
        <p:spPr>
          <a:xfrm>
            <a:off x="1730487" y="4491865"/>
            <a:ext cx="2281237" cy="347662"/>
          </a:xfrm>
        </p:spPr>
        <p:txBody>
          <a:bodyPr>
            <a:prstTxWarp prst="textArchUp">
              <a:avLst/>
            </a:prstTxWarp>
          </a:bodyPr>
          <a:lstStyle/>
          <a:p>
            <a:r>
              <a:rPr lang="en-US" sz="3200" cap="none" spc="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Animesh</a:t>
            </a:r>
            <a:r>
              <a:rPr lang="en-US" sz="3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Paswan</a:t>
            </a:r>
          </a:p>
        </p:txBody>
      </p:sp>
      <p:sp>
        <p:nvSpPr>
          <p:cNvPr id="39" name="Text Placeholder 38">
            <a:extLst>
              <a:ext uri="{FF2B5EF4-FFF2-40B4-BE49-F238E27FC236}">
                <a16:creationId xmlns:a16="http://schemas.microsoft.com/office/drawing/2014/main" id="{2A6ACC78-74DF-604E-BD14-4BBE7B4EEF5B}"/>
              </a:ext>
            </a:extLst>
          </p:cNvPr>
          <p:cNvSpPr>
            <a:spLocks noGrp="1"/>
          </p:cNvSpPr>
          <p:nvPr>
            <p:ph type="body" sz="quarter" idx="22"/>
          </p:nvPr>
        </p:nvSpPr>
        <p:spPr>
          <a:xfrm>
            <a:off x="1730487" y="4879742"/>
            <a:ext cx="2281237" cy="347662"/>
          </a:xfrm>
        </p:spPr>
        <p:txBody>
          <a:bodyPr>
            <a:prstTxWarp prst="textArchUp">
              <a:avLst/>
            </a:prstTxWarp>
          </a:bodyPr>
          <a:lstStyle/>
          <a:p>
            <a:r>
              <a:rPr lang="en-US" sz="2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22MCF1R06</a:t>
            </a:r>
          </a:p>
        </p:txBody>
      </p:sp>
      <p:sp>
        <p:nvSpPr>
          <p:cNvPr id="40" name="Text Placeholder 39">
            <a:extLst>
              <a:ext uri="{FF2B5EF4-FFF2-40B4-BE49-F238E27FC236}">
                <a16:creationId xmlns:a16="http://schemas.microsoft.com/office/drawing/2014/main" id="{9DC429C0-1DEB-1F4F-AE66-C503B31B7B48}"/>
              </a:ext>
            </a:extLst>
          </p:cNvPr>
          <p:cNvSpPr>
            <a:spLocks noGrp="1"/>
          </p:cNvSpPr>
          <p:nvPr>
            <p:ph type="body" sz="quarter" idx="23"/>
          </p:nvPr>
        </p:nvSpPr>
        <p:spPr/>
        <p:txBody>
          <a:bodyPr>
            <a:prstTxWarp prst="textArchUp">
              <a:avLst/>
            </a:prstTxWarp>
          </a:bodyPr>
          <a:lstStyle/>
          <a:p>
            <a:r>
              <a:rPr lang="en-US" sz="3200" cap="none" spc="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Rushikesh</a:t>
            </a:r>
            <a:r>
              <a:rPr lang="en-US" sz="3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3200" cap="none" spc="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Khiste</a:t>
            </a:r>
            <a:endParaRPr lang="en-US" sz="3200"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41" name="Text Placeholder 40">
            <a:extLst>
              <a:ext uri="{FF2B5EF4-FFF2-40B4-BE49-F238E27FC236}">
                <a16:creationId xmlns:a16="http://schemas.microsoft.com/office/drawing/2014/main" id="{31C0CCD4-2502-A14F-B520-7B57524EDF8E}"/>
              </a:ext>
            </a:extLst>
          </p:cNvPr>
          <p:cNvSpPr>
            <a:spLocks noGrp="1"/>
          </p:cNvSpPr>
          <p:nvPr>
            <p:ph type="body" sz="quarter" idx="24"/>
          </p:nvPr>
        </p:nvSpPr>
        <p:spPr>
          <a:xfrm>
            <a:off x="4123048" y="3836611"/>
            <a:ext cx="2281237" cy="347662"/>
          </a:xfrm>
        </p:spPr>
        <p:txBody>
          <a:bodyPr>
            <a:prstTxWarp prst="textArchUp">
              <a:avLst/>
            </a:prstTxWarp>
          </a:bodyPr>
          <a:lstStyle/>
          <a:p>
            <a:r>
              <a:rPr lang="en-US" sz="2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22MCF1R40</a:t>
            </a:r>
          </a:p>
        </p:txBody>
      </p:sp>
      <p:sp>
        <p:nvSpPr>
          <p:cNvPr id="3" name="Date Placeholder 2">
            <a:extLst>
              <a:ext uri="{FF2B5EF4-FFF2-40B4-BE49-F238E27FC236}">
                <a16:creationId xmlns:a16="http://schemas.microsoft.com/office/drawing/2014/main" id="{7517F12A-7304-B447-BEB8-A99EA8009F15}"/>
              </a:ext>
            </a:extLst>
          </p:cNvPr>
          <p:cNvSpPr>
            <a:spLocks noGrp="1"/>
          </p:cNvSpPr>
          <p:nvPr>
            <p:ph type="dt" sz="half" idx="10"/>
          </p:nvPr>
        </p:nvSpPr>
        <p:spPr/>
        <p:txBody>
          <a:bodyPr/>
          <a:lstStyle/>
          <a:p>
            <a:fld id="{F742F39E-1B75-804F-BDAE-BCC03958AB94}" type="datetime1">
              <a:rPr lang="en-US" smtClean="0"/>
              <a:pPr/>
              <a:t>12/10/2023</a:t>
            </a:fld>
            <a:endParaRPr lang="en-US" dirty="0"/>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p:txBody>
          <a:bodyPr/>
          <a:lstStyle/>
          <a:p>
            <a:r>
              <a:rPr lang="en-US" dirty="0"/>
              <a:t>CAMPUS FACILITIES MANAGEMENT SYSTEM</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p:txBody>
          <a:bodyPr/>
          <a:lstStyle/>
          <a:p>
            <a:fld id="{294A09A9-5501-47C1-A89A-A340965A2BE2}" type="slidenum">
              <a:rPr lang="en-US" smtClean="0"/>
              <a:pPr/>
              <a:t>10</a:t>
            </a:fld>
            <a:endParaRPr lang="en-US" dirty="0"/>
          </a:p>
        </p:txBody>
      </p:sp>
      <p:sp>
        <p:nvSpPr>
          <p:cNvPr id="8" name="Text Placeholder 39">
            <a:extLst>
              <a:ext uri="{FF2B5EF4-FFF2-40B4-BE49-F238E27FC236}">
                <a16:creationId xmlns:a16="http://schemas.microsoft.com/office/drawing/2014/main" id="{CA7B3C9A-9F36-9A1D-FE6B-7E7C39A348F4}"/>
              </a:ext>
            </a:extLst>
          </p:cNvPr>
          <p:cNvSpPr txBox="1">
            <a:spLocks/>
          </p:cNvSpPr>
          <p:nvPr/>
        </p:nvSpPr>
        <p:spPr>
          <a:xfrm>
            <a:off x="3908444" y="3312398"/>
            <a:ext cx="2281237" cy="347662"/>
          </a:xfrm>
          <a:prstGeom prst="rect">
            <a:avLst/>
          </a:prstGeom>
        </p:spPr>
        <p:txBody>
          <a:bodyPr vert="horz" lIns="0" tIns="0" rIns="0" bIns="0" rtlCol="0" anchor="b" anchorCtr="0">
            <a:prstTxWarp prst="textArchUp">
              <a:avLst/>
            </a:prstTxWarp>
            <a:noAutofit/>
          </a:bodyPr>
          <a:lstStyle>
            <a:lvl1pPr marL="0" indent="0" algn="l" defTabSz="914400" rtl="0" eaLnBrk="1" latinLnBrk="0" hangingPunct="1">
              <a:lnSpc>
                <a:spcPct val="100000"/>
              </a:lnSpc>
              <a:spcBef>
                <a:spcPts val="0"/>
              </a:spcBef>
              <a:buFont typeface="Arial" panose="020B0604020202020204" pitchFamily="34" charset="0"/>
              <a:buNone/>
              <a:defRPr sz="1800" b="1"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Ramavath Santhosh</a:t>
            </a:r>
          </a:p>
        </p:txBody>
      </p:sp>
      <p:sp>
        <p:nvSpPr>
          <p:cNvPr id="9" name="Text Placeholder 40">
            <a:extLst>
              <a:ext uri="{FF2B5EF4-FFF2-40B4-BE49-F238E27FC236}">
                <a16:creationId xmlns:a16="http://schemas.microsoft.com/office/drawing/2014/main" id="{C397229E-913F-3726-05D9-FB0A95A0900B}"/>
              </a:ext>
            </a:extLst>
          </p:cNvPr>
          <p:cNvSpPr txBox="1">
            <a:spLocks/>
          </p:cNvSpPr>
          <p:nvPr/>
        </p:nvSpPr>
        <p:spPr>
          <a:xfrm>
            <a:off x="6870816" y="4879742"/>
            <a:ext cx="2281237" cy="347662"/>
          </a:xfrm>
          <a:prstGeom prst="rect">
            <a:avLst/>
          </a:prstGeom>
        </p:spPr>
        <p:txBody>
          <a:bodyPr vert="horz" lIns="0" tIns="0" rIns="0" bIns="0" rtlCol="0">
            <a:prstTxWarp prst="textArchUp">
              <a:avLst/>
            </a:prstTxWarp>
            <a:noAutofit/>
          </a:bodyPr>
          <a:lstStyle>
            <a:lvl1pPr marL="0" indent="0" algn="l" defTabSz="914400" rtl="0" eaLnBrk="1" latinLnBrk="0" hangingPunct="1">
              <a:lnSpc>
                <a:spcPct val="100000"/>
              </a:lnSpc>
              <a:spcBef>
                <a:spcPts val="0"/>
              </a:spcBef>
              <a:buFont typeface="Arial" panose="020B0604020202020204" pitchFamily="34" charset="0"/>
              <a:buNone/>
              <a:defRPr sz="1400" b="0" kern="1200" spc="2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22MCF1R45</a:t>
            </a:r>
            <a:endParaRPr lang="en-US" sz="2800" dirty="0"/>
          </a:p>
        </p:txBody>
      </p:sp>
    </p:spTree>
    <p:extLst>
      <p:ext uri="{BB962C8B-B14F-4D97-AF65-F5344CB8AC3E}">
        <p14:creationId xmlns:p14="http://schemas.microsoft.com/office/powerpoint/2010/main" val="3335690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821093" y="465445"/>
            <a:ext cx="3125755" cy="1194318"/>
          </a:xfrm>
        </p:spPr>
        <p:txBody>
          <a:bodyPr/>
          <a:lstStyle/>
          <a:p>
            <a:r>
              <a:rPr lang="en-US" dirty="0">
                <a:solidFill>
                  <a:srgbClr val="0070C0"/>
                </a:solidFill>
              </a:rPr>
              <a:t>Summary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914400" y="2669494"/>
            <a:ext cx="10552923" cy="3396343"/>
          </a:xfrm>
        </p:spPr>
        <p:txBody>
          <a:bodyPr vert="horz" lIns="91440" tIns="45720" rIns="91440" bIns="45720" rtlCol="0" anchor="t">
            <a:noAutofit/>
          </a:bodyPr>
          <a:lstStyle/>
          <a:p>
            <a:pPr algn="l"/>
            <a:r>
              <a:rPr lang="en-US" sz="3200" b="0" i="0" dirty="0">
                <a:effectLst/>
                <a:latin typeface="Arial" panose="020B0604020202020204" pitchFamily="34" charset="0"/>
                <a:cs typeface="Arial" panose="020B0604020202020204" pitchFamily="34" charset="0"/>
              </a:rPr>
              <a:t>By addressing these challenges and providing innovative solutions, the "Comprehensive Campus Services Management System" endeavors to enhance the quality of life for students, making campus living more comfortable, efficient, and enjoyable.</a:t>
            </a:r>
            <a:endParaRPr lang="en-US" sz="3200"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3A738329-E174-7440-8FD5-179A15324C63}"/>
              </a:ext>
            </a:extLst>
          </p:cNvPr>
          <p:cNvSpPr>
            <a:spLocks noGrp="1"/>
          </p:cNvSpPr>
          <p:nvPr>
            <p:ph type="dt" sz="half" idx="10"/>
          </p:nvPr>
        </p:nvSpPr>
        <p:spPr/>
        <p:txBody>
          <a:bodyPr/>
          <a:lstStyle/>
          <a:p>
            <a:fld id="{7FA0C2EE-8499-394A-A22C-DABDB4752AEE}" type="datetime1">
              <a:rPr lang="en-US" smtClean="0"/>
              <a:pPr/>
              <a:t>12/10/2023</a:t>
            </a:fld>
            <a:endParaRPr lang="en-US" dirty="0"/>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p:txBody>
          <a:bodyPr/>
          <a:lstStyle/>
          <a:p>
            <a:r>
              <a:rPr lang="en-US" dirty="0"/>
              <a:t>CAMPUS FACILITIES MANAGEMENT SYSTEM</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lstStyle/>
          <a:p>
            <a:r>
              <a:rPr lang="en-US" dirty="0">
                <a:solidFill>
                  <a:srgbClr val="0070C0"/>
                </a:solidFill>
              </a:rPr>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p:txBody>
          <a:bodyPr vert="horz" lIns="91440" tIns="45720" rIns="91440" bIns="45720" rtlCol="0" anchor="t">
            <a:normAutofit/>
          </a:bodyPr>
          <a:lstStyle/>
          <a:p>
            <a:r>
              <a:rPr lang="en-US" dirty="0">
                <a:latin typeface="Calibri Light" panose="020F0302020204030204" pitchFamily="34" charset="0"/>
                <a:ea typeface="Calibri Light" panose="020F0302020204030204" pitchFamily="34" charset="0"/>
                <a:cs typeface="Calibri Light" panose="020F0302020204030204" pitchFamily="34" charset="0"/>
              </a:rPr>
              <a:t>Introduction</a:t>
            </a:r>
          </a:p>
          <a:p>
            <a:r>
              <a:rPr lang="en-US" dirty="0">
                <a:latin typeface="Calibri Light" panose="020F0302020204030204" pitchFamily="34" charset="0"/>
                <a:ea typeface="Calibri Light" panose="020F0302020204030204" pitchFamily="34" charset="0"/>
                <a:cs typeface="Calibri Light" panose="020F0302020204030204" pitchFamily="34" charset="0"/>
              </a:rPr>
              <a:t>Problem Statement</a:t>
            </a:r>
          </a:p>
          <a:p>
            <a:r>
              <a:rPr lang="en-US" dirty="0">
                <a:latin typeface="Calibri Light" panose="020F0302020204030204" pitchFamily="34" charset="0"/>
                <a:ea typeface="Calibri Light" panose="020F0302020204030204" pitchFamily="34" charset="0"/>
                <a:cs typeface="Calibri Light" panose="020F0302020204030204" pitchFamily="34" charset="0"/>
              </a:rPr>
              <a:t>Project Features</a:t>
            </a:r>
          </a:p>
          <a:p>
            <a:r>
              <a:rPr lang="en-US" dirty="0">
                <a:latin typeface="Calibri Light" panose="020F0302020204030204" pitchFamily="34" charset="0"/>
                <a:ea typeface="Calibri Light" panose="020F0302020204030204" pitchFamily="34" charset="0"/>
                <a:cs typeface="Calibri Light" panose="020F0302020204030204" pitchFamily="34" charset="0"/>
              </a:rPr>
              <a:t>Benefits</a:t>
            </a:r>
          </a:p>
          <a:p>
            <a:r>
              <a:rPr lang="en-US" dirty="0">
                <a:latin typeface="Calibri Light" panose="020F0302020204030204" pitchFamily="34" charset="0"/>
                <a:ea typeface="Calibri Light" panose="020F0302020204030204" pitchFamily="34" charset="0"/>
                <a:cs typeface="Calibri Light" panose="020F0302020204030204" pitchFamily="34" charset="0"/>
              </a:rPr>
              <a:t>Team Members</a:t>
            </a:r>
          </a:p>
          <a:p>
            <a:r>
              <a:rPr lang="en-US" dirty="0">
                <a:latin typeface="Calibri Light" panose="020F0302020204030204" pitchFamily="34" charset="0"/>
                <a:ea typeface="Calibri Light" panose="020F0302020204030204" pitchFamily="34" charset="0"/>
                <a:cs typeface="Calibri Light" panose="020F0302020204030204" pitchFamily="34" charset="0"/>
              </a:rPr>
              <a:t>Summary</a:t>
            </a:r>
          </a:p>
          <a:p>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10"/>
          </p:nvPr>
        </p:nvSpPr>
        <p:spPr/>
        <p:txBody>
          <a:bodyPr/>
          <a:lstStyle/>
          <a:p>
            <a:fld id="{495D8227-9DE4-4D42-8C1B-E10C828BC634}" type="datetime1">
              <a:rPr lang="en-US" smtClean="0"/>
              <a:pPr/>
              <a:t>12/10/2023</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11"/>
          </p:nvPr>
        </p:nvSpPr>
        <p:spPr/>
        <p:txBody>
          <a:bodyPr/>
          <a:lstStyle/>
          <a:p>
            <a:r>
              <a:rPr lang="en-US" dirty="0"/>
              <a:t>CAMPUS FACILITIES MANAGEMENT SYSTEM</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12"/>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027533" y="389392"/>
            <a:ext cx="9779183" cy="1325563"/>
          </a:xfrm>
        </p:spPr>
        <p:txBody>
          <a:bodyPr/>
          <a:lstStyle/>
          <a:p>
            <a:r>
              <a:rPr lang="en-US" sz="5400" dirty="0">
                <a:solidFill>
                  <a:srgbClr val="0070C0"/>
                </a:solidFill>
              </a:rPr>
              <a:t>Introduction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934226" y="1714955"/>
            <a:ext cx="10747699" cy="3677719"/>
          </a:xfrm>
        </p:spPr>
        <p:txBody>
          <a:bodyPr vert="horz" lIns="91440" tIns="45720" rIns="91440" bIns="45720" rtlCol="0" anchor="t">
            <a:noAutofit/>
          </a:bodyPr>
          <a:lstStyle/>
          <a:p>
            <a:r>
              <a:rPr lang="en-US" sz="3200" dirty="0">
                <a:latin typeface="Calibri Light" panose="020F0302020204030204" pitchFamily="34" charset="0"/>
                <a:ea typeface="Calibri Light" panose="020F0302020204030204" pitchFamily="34" charset="0"/>
                <a:cs typeface="Calibri Light" panose="020F0302020204030204" pitchFamily="34" charset="0"/>
              </a:rPr>
              <a:t>W</a:t>
            </a:r>
            <a:r>
              <a:rPr lang="en-US" sz="3200" b="0" i="0" dirty="0">
                <a:effectLst/>
                <a:latin typeface="Calibri Light" panose="020F0302020204030204" pitchFamily="34" charset="0"/>
                <a:ea typeface="Calibri Light" panose="020F0302020204030204" pitchFamily="34" charset="0"/>
                <a:cs typeface="Calibri Light" panose="020F0302020204030204" pitchFamily="34" charset="0"/>
              </a:rPr>
              <a:t>e present the "Comprehensive Campus Services Management System." This innovative web-based platform seeks to address a range of </a:t>
            </a:r>
            <a:r>
              <a:rPr lang="en-US" sz="3200" b="1" i="0" dirty="0">
                <a:solidFill>
                  <a:srgbClr val="FF0000"/>
                </a:solidFill>
                <a:effectLst/>
                <a:latin typeface="Calibri Light" panose="020F0302020204030204" pitchFamily="34" charset="0"/>
                <a:ea typeface="Calibri Light" panose="020F0302020204030204" pitchFamily="34" charset="0"/>
                <a:cs typeface="Calibri Light" panose="020F0302020204030204" pitchFamily="34" charset="0"/>
              </a:rPr>
              <a:t>challenges</a:t>
            </a:r>
            <a:r>
              <a:rPr lang="en-US" sz="3200" b="0" i="0" dirty="0">
                <a:effectLst/>
                <a:latin typeface="Calibri Light" panose="020F0302020204030204" pitchFamily="34" charset="0"/>
                <a:ea typeface="Calibri Light" panose="020F0302020204030204" pitchFamily="34" charset="0"/>
                <a:cs typeface="Calibri Light" panose="020F0302020204030204" pitchFamily="34" charset="0"/>
              </a:rPr>
              <a:t>, including </a:t>
            </a:r>
            <a:r>
              <a:rPr lang="en-US" sz="3200" b="0" i="0" dirty="0">
                <a:solidFill>
                  <a:srgbClr val="FF0000"/>
                </a:solidFill>
                <a:effectLst/>
                <a:latin typeface="Calibri Light" panose="020F0302020204030204" pitchFamily="34" charset="0"/>
                <a:ea typeface="Calibri Light" panose="020F0302020204030204" pitchFamily="34" charset="0"/>
                <a:cs typeface="Calibri Light" panose="020F0302020204030204" pitchFamily="34" charset="0"/>
              </a:rPr>
              <a:t>hostel-related issues </a:t>
            </a:r>
            <a:r>
              <a:rPr lang="en-US" sz="3200" b="0" i="0" dirty="0">
                <a:effectLst/>
                <a:latin typeface="Calibri Light" panose="020F0302020204030204" pitchFamily="34" charset="0"/>
                <a:ea typeface="Calibri Light" panose="020F0302020204030204" pitchFamily="34" charset="0"/>
                <a:cs typeface="Calibri Light" panose="020F0302020204030204" pitchFamily="34" charset="0"/>
              </a:rPr>
              <a:t>like filing complaints against plumbing, carpentry, cleaning, and electrical concerns, along with introducing solutions for other aspects of campus life. The primary objective is to provide an all-in-one solution that enhances convenience, efficiency, and user experience for students.</a:t>
            </a:r>
            <a:endParaRPr lang="en-US" sz="32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10"/>
          </p:nvPr>
        </p:nvSpPr>
        <p:spPr/>
        <p:txBody>
          <a:bodyPr/>
          <a:lstStyle/>
          <a:p>
            <a:fld id="{495D8227-9DE4-4D42-8C1B-E10C828BC634}" type="datetime1">
              <a:rPr lang="en-US" smtClean="0"/>
              <a:pPr/>
              <a:t>12/10/2023</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11"/>
          </p:nvPr>
        </p:nvSpPr>
        <p:spPr/>
        <p:txBody>
          <a:bodyPr/>
          <a:lstStyle/>
          <a:p>
            <a:r>
              <a:rPr lang="en-US" dirty="0"/>
              <a:t>CAMPUS FACILITIES MANAGEMENT SYSTEM</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12"/>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4173437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D0182-3C99-B2E7-782A-44490441F631}"/>
              </a:ext>
            </a:extLst>
          </p:cNvPr>
          <p:cNvSpPr>
            <a:spLocks noGrp="1"/>
          </p:cNvSpPr>
          <p:nvPr>
            <p:ph type="title"/>
          </p:nvPr>
        </p:nvSpPr>
        <p:spPr>
          <a:xfrm>
            <a:off x="1141412" y="270587"/>
            <a:ext cx="2432211" cy="461865"/>
          </a:xfrm>
        </p:spPr>
        <p:txBody>
          <a:bodyPr>
            <a:normAutofit fontScale="90000"/>
          </a:bodyPr>
          <a:lstStyle/>
          <a:p>
            <a:r>
              <a:rPr lang="en-IN" dirty="0"/>
              <a:t>output</a:t>
            </a:r>
          </a:p>
        </p:txBody>
      </p:sp>
      <p:sp>
        <p:nvSpPr>
          <p:cNvPr id="4" name="Date Placeholder 3">
            <a:extLst>
              <a:ext uri="{FF2B5EF4-FFF2-40B4-BE49-F238E27FC236}">
                <a16:creationId xmlns:a16="http://schemas.microsoft.com/office/drawing/2014/main" id="{3E511DA4-052E-8FF3-B04F-10A2240FF639}"/>
              </a:ext>
            </a:extLst>
          </p:cNvPr>
          <p:cNvSpPr>
            <a:spLocks noGrp="1"/>
          </p:cNvSpPr>
          <p:nvPr>
            <p:ph type="dt" sz="half" idx="10"/>
          </p:nvPr>
        </p:nvSpPr>
        <p:spPr/>
        <p:txBody>
          <a:bodyPr/>
          <a:lstStyle/>
          <a:p>
            <a:fld id="{DD9C8446-696E-6942-B6C8-CC9CAD0B34E0}" type="datetime1">
              <a:rPr lang="en-US" smtClean="0"/>
              <a:pPr/>
              <a:t>12/10/2023</a:t>
            </a:fld>
            <a:endParaRPr lang="en-US" dirty="0"/>
          </a:p>
        </p:txBody>
      </p:sp>
      <p:sp>
        <p:nvSpPr>
          <p:cNvPr id="5" name="Footer Placeholder 4">
            <a:extLst>
              <a:ext uri="{FF2B5EF4-FFF2-40B4-BE49-F238E27FC236}">
                <a16:creationId xmlns:a16="http://schemas.microsoft.com/office/drawing/2014/main" id="{75C6B66E-2878-0C25-D366-D554C5823CCE}"/>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C138C13-8ADE-1EBA-C177-696290A3E64C}"/>
              </a:ext>
            </a:extLst>
          </p:cNvPr>
          <p:cNvSpPr>
            <a:spLocks noGrp="1"/>
          </p:cNvSpPr>
          <p:nvPr>
            <p:ph type="sldNum" sz="quarter" idx="12"/>
          </p:nvPr>
        </p:nvSpPr>
        <p:spPr/>
        <p:txBody>
          <a:bodyPr/>
          <a:lstStyle/>
          <a:p>
            <a:fld id="{294A09A9-5501-47C1-A89A-A340965A2BE2}" type="slidenum">
              <a:rPr lang="en-US" smtClean="0"/>
              <a:pPr/>
              <a:t>4</a:t>
            </a:fld>
            <a:endParaRPr lang="en-US" dirty="0"/>
          </a:p>
        </p:txBody>
      </p:sp>
      <p:pic>
        <p:nvPicPr>
          <p:cNvPr id="12" name="Picture 11">
            <a:extLst>
              <a:ext uri="{FF2B5EF4-FFF2-40B4-BE49-F238E27FC236}">
                <a16:creationId xmlns:a16="http://schemas.microsoft.com/office/drawing/2014/main" id="{2F8669DC-5B99-560F-E356-1956D1ED0E9B}"/>
              </a:ext>
            </a:extLst>
          </p:cNvPr>
          <p:cNvPicPr>
            <a:picLocks noChangeAspect="1"/>
          </p:cNvPicPr>
          <p:nvPr/>
        </p:nvPicPr>
        <p:blipFill>
          <a:blip r:embed="rId2"/>
          <a:stretch>
            <a:fillRect/>
          </a:stretch>
        </p:blipFill>
        <p:spPr>
          <a:xfrm>
            <a:off x="331819" y="4095784"/>
            <a:ext cx="5210743" cy="257009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4" name="Picture 13">
            <a:extLst>
              <a:ext uri="{FF2B5EF4-FFF2-40B4-BE49-F238E27FC236}">
                <a16:creationId xmlns:a16="http://schemas.microsoft.com/office/drawing/2014/main" id="{03038861-F1CD-649E-7A5D-16FABD5B8C9F}"/>
              </a:ext>
            </a:extLst>
          </p:cNvPr>
          <p:cNvPicPr>
            <a:picLocks noChangeAspect="1"/>
          </p:cNvPicPr>
          <p:nvPr/>
        </p:nvPicPr>
        <p:blipFill>
          <a:blip r:embed="rId3"/>
          <a:stretch>
            <a:fillRect/>
          </a:stretch>
        </p:blipFill>
        <p:spPr>
          <a:xfrm>
            <a:off x="6222012" y="4018204"/>
            <a:ext cx="5231199" cy="261832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9F46A601-3E1F-4BC7-16CD-B0B7887B0D6A}"/>
              </a:ext>
            </a:extLst>
          </p:cNvPr>
          <p:cNvPicPr>
            <a:picLocks noChangeAspect="1"/>
          </p:cNvPicPr>
          <p:nvPr/>
        </p:nvPicPr>
        <p:blipFill rotWithShape="1">
          <a:blip r:embed="rId4"/>
          <a:srcRect b="6659"/>
          <a:stretch/>
        </p:blipFill>
        <p:spPr>
          <a:xfrm>
            <a:off x="392223" y="1005729"/>
            <a:ext cx="5129884" cy="269343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1" name="Content Placeholder 10">
            <a:extLst>
              <a:ext uri="{FF2B5EF4-FFF2-40B4-BE49-F238E27FC236}">
                <a16:creationId xmlns:a16="http://schemas.microsoft.com/office/drawing/2014/main" id="{DACA7DF1-CDD8-0744-6E8C-BBD5E11DADEB}"/>
              </a:ext>
            </a:extLst>
          </p:cNvPr>
          <p:cNvSpPr>
            <a:spLocks noGrp="1"/>
          </p:cNvSpPr>
          <p:nvPr>
            <p:ph idx="1"/>
          </p:nvPr>
        </p:nvSpPr>
        <p:spPr>
          <a:xfrm>
            <a:off x="5820671" y="221472"/>
            <a:ext cx="5576628" cy="365125"/>
          </a:xfrm>
        </p:spPr>
        <p:txBody>
          <a:bodyPr>
            <a:normAutofit fontScale="92500" lnSpcReduction="10000"/>
          </a:bodyPr>
          <a:lstStyle/>
          <a:p>
            <a:endParaRPr lang="en-IN" dirty="0"/>
          </a:p>
        </p:txBody>
      </p:sp>
      <p:pic>
        <p:nvPicPr>
          <p:cNvPr id="15" name="Picture 14">
            <a:extLst>
              <a:ext uri="{FF2B5EF4-FFF2-40B4-BE49-F238E27FC236}">
                <a16:creationId xmlns:a16="http://schemas.microsoft.com/office/drawing/2014/main" id="{E585B9F2-6729-B89A-7923-651E14345E2B}"/>
              </a:ext>
            </a:extLst>
          </p:cNvPr>
          <p:cNvPicPr>
            <a:picLocks noChangeAspect="1"/>
          </p:cNvPicPr>
          <p:nvPr/>
        </p:nvPicPr>
        <p:blipFill>
          <a:blip r:embed="rId5"/>
          <a:stretch>
            <a:fillRect/>
          </a:stretch>
        </p:blipFill>
        <p:spPr>
          <a:xfrm>
            <a:off x="6184830" y="938056"/>
            <a:ext cx="5305562" cy="266267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052510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3CA11-F396-8752-F2A0-898E3D269EA3}"/>
              </a:ext>
            </a:extLst>
          </p:cNvPr>
          <p:cNvSpPr>
            <a:spLocks noGrp="1"/>
          </p:cNvSpPr>
          <p:nvPr>
            <p:ph type="title"/>
          </p:nvPr>
        </p:nvSpPr>
        <p:spPr>
          <a:xfrm>
            <a:off x="1057438" y="654373"/>
            <a:ext cx="9905998" cy="1905000"/>
          </a:xfrm>
        </p:spPr>
        <p:txBody>
          <a:bodyPr/>
          <a:lstStyle/>
          <a:p>
            <a:endParaRPr lang="en-IN" dirty="0"/>
          </a:p>
        </p:txBody>
      </p:sp>
      <p:sp>
        <p:nvSpPr>
          <p:cNvPr id="3" name="Content Placeholder 2">
            <a:extLst>
              <a:ext uri="{FF2B5EF4-FFF2-40B4-BE49-F238E27FC236}">
                <a16:creationId xmlns:a16="http://schemas.microsoft.com/office/drawing/2014/main" id="{91F6BD2C-E814-1FDB-B0CD-BBA259510378}"/>
              </a:ext>
            </a:extLst>
          </p:cNvPr>
          <p:cNvSpPr>
            <a:spLocks noGrp="1"/>
          </p:cNvSpPr>
          <p:nvPr>
            <p:ph idx="1"/>
          </p:nvPr>
        </p:nvSpPr>
        <p:spPr>
          <a:xfrm>
            <a:off x="10417644" y="388576"/>
            <a:ext cx="1433836" cy="762001"/>
          </a:xfrm>
        </p:spPr>
        <p:txBody>
          <a:bodyPr/>
          <a:lstStyle/>
          <a:p>
            <a:endParaRPr lang="en-IN" dirty="0"/>
          </a:p>
        </p:txBody>
      </p:sp>
      <p:sp>
        <p:nvSpPr>
          <p:cNvPr id="4" name="Date Placeholder 3">
            <a:extLst>
              <a:ext uri="{FF2B5EF4-FFF2-40B4-BE49-F238E27FC236}">
                <a16:creationId xmlns:a16="http://schemas.microsoft.com/office/drawing/2014/main" id="{B0B18353-2B63-30D2-7285-D6250F471208}"/>
              </a:ext>
            </a:extLst>
          </p:cNvPr>
          <p:cNvSpPr>
            <a:spLocks noGrp="1"/>
          </p:cNvSpPr>
          <p:nvPr>
            <p:ph type="dt" sz="half" idx="10"/>
          </p:nvPr>
        </p:nvSpPr>
        <p:spPr/>
        <p:txBody>
          <a:bodyPr/>
          <a:lstStyle/>
          <a:p>
            <a:fld id="{DD9C8446-696E-6942-B6C8-CC9CAD0B34E0}" type="datetime1">
              <a:rPr lang="en-US" smtClean="0"/>
              <a:pPr/>
              <a:t>12/10/2023</a:t>
            </a:fld>
            <a:endParaRPr lang="en-US" dirty="0"/>
          </a:p>
        </p:txBody>
      </p:sp>
      <p:sp>
        <p:nvSpPr>
          <p:cNvPr id="5" name="Footer Placeholder 4">
            <a:extLst>
              <a:ext uri="{FF2B5EF4-FFF2-40B4-BE49-F238E27FC236}">
                <a16:creationId xmlns:a16="http://schemas.microsoft.com/office/drawing/2014/main" id="{6C02A56A-8A46-3976-29B6-56EA655E828F}"/>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68C6468-D408-3043-BB0A-021F7EC0907B}"/>
              </a:ext>
            </a:extLst>
          </p:cNvPr>
          <p:cNvSpPr>
            <a:spLocks noGrp="1"/>
          </p:cNvSpPr>
          <p:nvPr>
            <p:ph type="sldNum" sz="quarter" idx="12"/>
          </p:nvPr>
        </p:nvSpPr>
        <p:spPr/>
        <p:txBody>
          <a:bodyPr/>
          <a:lstStyle/>
          <a:p>
            <a:fld id="{294A09A9-5501-47C1-A89A-A340965A2BE2}" type="slidenum">
              <a:rPr lang="en-US" smtClean="0"/>
              <a:pPr/>
              <a:t>5</a:t>
            </a:fld>
            <a:endParaRPr lang="en-US" dirty="0"/>
          </a:p>
        </p:txBody>
      </p:sp>
      <p:pic>
        <p:nvPicPr>
          <p:cNvPr id="8" name="Picture 7">
            <a:extLst>
              <a:ext uri="{FF2B5EF4-FFF2-40B4-BE49-F238E27FC236}">
                <a16:creationId xmlns:a16="http://schemas.microsoft.com/office/drawing/2014/main" id="{80F3FA71-BCBF-5E3A-F141-773246B1AA87}"/>
              </a:ext>
            </a:extLst>
          </p:cNvPr>
          <p:cNvPicPr>
            <a:picLocks noChangeAspect="1"/>
          </p:cNvPicPr>
          <p:nvPr/>
        </p:nvPicPr>
        <p:blipFill>
          <a:blip r:embed="rId2"/>
          <a:stretch>
            <a:fillRect/>
          </a:stretch>
        </p:blipFill>
        <p:spPr>
          <a:xfrm>
            <a:off x="824171" y="383911"/>
            <a:ext cx="4158376" cy="2036577"/>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0" name="Picture 9">
            <a:extLst>
              <a:ext uri="{FF2B5EF4-FFF2-40B4-BE49-F238E27FC236}">
                <a16:creationId xmlns:a16="http://schemas.microsoft.com/office/drawing/2014/main" id="{79676AEE-E66B-76A7-665D-1E0FDE0AF763}"/>
              </a:ext>
            </a:extLst>
          </p:cNvPr>
          <p:cNvPicPr>
            <a:picLocks noChangeAspect="1"/>
          </p:cNvPicPr>
          <p:nvPr/>
        </p:nvPicPr>
        <p:blipFill>
          <a:blip r:embed="rId3"/>
          <a:stretch>
            <a:fillRect/>
          </a:stretch>
        </p:blipFill>
        <p:spPr>
          <a:xfrm>
            <a:off x="5591499" y="274568"/>
            <a:ext cx="4437850" cy="2111278"/>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2" name="Picture 11">
            <a:extLst>
              <a:ext uri="{FF2B5EF4-FFF2-40B4-BE49-F238E27FC236}">
                <a16:creationId xmlns:a16="http://schemas.microsoft.com/office/drawing/2014/main" id="{BE1F4F7F-D9D8-7DB9-9E49-B11D0FDFA5DE}"/>
              </a:ext>
            </a:extLst>
          </p:cNvPr>
          <p:cNvPicPr>
            <a:picLocks noChangeAspect="1"/>
          </p:cNvPicPr>
          <p:nvPr/>
        </p:nvPicPr>
        <p:blipFill>
          <a:blip r:embed="rId4"/>
          <a:stretch>
            <a:fillRect/>
          </a:stretch>
        </p:blipFill>
        <p:spPr>
          <a:xfrm>
            <a:off x="2251755" y="2778681"/>
            <a:ext cx="4665980" cy="1812928"/>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4" name="Picture 13">
            <a:extLst>
              <a:ext uri="{FF2B5EF4-FFF2-40B4-BE49-F238E27FC236}">
                <a16:creationId xmlns:a16="http://schemas.microsoft.com/office/drawing/2014/main" id="{BCAA6806-4B49-A617-F1C9-5DEF36ABBBA7}"/>
              </a:ext>
            </a:extLst>
          </p:cNvPr>
          <p:cNvPicPr>
            <a:picLocks noChangeAspect="1"/>
          </p:cNvPicPr>
          <p:nvPr/>
        </p:nvPicPr>
        <p:blipFill>
          <a:blip r:embed="rId5"/>
          <a:stretch>
            <a:fillRect/>
          </a:stretch>
        </p:blipFill>
        <p:spPr>
          <a:xfrm>
            <a:off x="7407717" y="2653031"/>
            <a:ext cx="4535432" cy="197989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6" name="Picture 15">
            <a:extLst>
              <a:ext uri="{FF2B5EF4-FFF2-40B4-BE49-F238E27FC236}">
                <a16:creationId xmlns:a16="http://schemas.microsoft.com/office/drawing/2014/main" id="{8D29C2E7-D7D9-10F2-6344-443D1432855E}"/>
              </a:ext>
            </a:extLst>
          </p:cNvPr>
          <p:cNvPicPr>
            <a:picLocks noChangeAspect="1"/>
          </p:cNvPicPr>
          <p:nvPr/>
        </p:nvPicPr>
        <p:blipFill>
          <a:blip r:embed="rId6"/>
          <a:stretch>
            <a:fillRect/>
          </a:stretch>
        </p:blipFill>
        <p:spPr>
          <a:xfrm>
            <a:off x="423552" y="4800760"/>
            <a:ext cx="3934529" cy="181292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688701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lstStyle/>
          <a:p>
            <a:r>
              <a:rPr lang="en-US" sz="4800" dirty="0">
                <a:solidFill>
                  <a:srgbClr val="0070C0"/>
                </a:solidFill>
              </a:rPr>
              <a:t>Problem Statement</a:t>
            </a:r>
            <a:endParaRPr lang="en-US" dirty="0">
              <a:solidFill>
                <a:srgbClr val="0070C0"/>
              </a:solidFill>
            </a:endParaRP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p:txBody>
          <a:bodyPr vert="horz" lIns="91440" tIns="45720" rIns="91440" bIns="45720" rtlCol="0" anchor="t">
            <a:normAutofit fontScale="70000" lnSpcReduction="20000"/>
          </a:bodyPr>
          <a:lstStyle/>
          <a:p>
            <a:pPr marL="457200" indent="-457200" algn="l">
              <a:buFont typeface="Wingdings" panose="05000000000000000000" pitchFamily="2" charset="2"/>
              <a:buChar char="Ø"/>
            </a:pPr>
            <a:r>
              <a:rPr lang="en-US" sz="2800" b="0" i="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Our system aims to simplify issue reporting and resolution, ensuring a more comfortable living environment for students. </a:t>
            </a:r>
            <a:r>
              <a:rPr lang="en-US" sz="2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Student can file and also can check the status of the complaints.</a:t>
            </a:r>
          </a:p>
          <a:p>
            <a:pPr marL="0" indent="0" algn="l">
              <a:buNone/>
            </a:pPr>
            <a:endParaRPr lang="en-US" sz="2800" b="0" i="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p>
            <a:pPr marL="457200" indent="-457200" algn="l">
              <a:buFont typeface="Wingdings" panose="05000000000000000000" pitchFamily="2" charset="2"/>
              <a:buChar char="Ø"/>
            </a:pPr>
            <a:r>
              <a:rPr lang="en-US" sz="2800" b="0" i="0" dirty="0">
                <a:solidFill>
                  <a:srgbClr val="00B0F0"/>
                </a:solidFill>
                <a:effectLst/>
                <a:latin typeface="Calibri Light" panose="020F0302020204030204" pitchFamily="34" charset="0"/>
                <a:ea typeface="Calibri Light" panose="020F0302020204030204" pitchFamily="34" charset="0"/>
                <a:cs typeface="Calibri Light" panose="020F0302020204030204" pitchFamily="34" charset="0"/>
              </a:rPr>
              <a:t>Campus Salon Appointment System</a:t>
            </a:r>
            <a:r>
              <a:rPr lang="en-US" sz="2800" dirty="0">
                <a:solidFill>
                  <a:srgbClr val="00B0F0"/>
                </a:solidFill>
                <a:latin typeface="Calibri Light" panose="020F0302020204030204" pitchFamily="34" charset="0"/>
                <a:ea typeface="Calibri Light" panose="020F0302020204030204" pitchFamily="34" charset="0"/>
                <a:cs typeface="Calibri Light" panose="020F0302020204030204" pitchFamily="34" charset="0"/>
              </a:rPr>
              <a:t> </a:t>
            </a:r>
          </a:p>
          <a:p>
            <a:pPr marL="0" indent="0" algn="l">
              <a:buNone/>
            </a:pPr>
            <a:endParaRPr lang="en-US" sz="2800" dirty="0">
              <a:solidFill>
                <a:srgbClr val="00B0F0"/>
              </a:solidFill>
              <a:latin typeface="Calibri Light" panose="020F0302020204030204" pitchFamily="34" charset="0"/>
              <a:ea typeface="Calibri Light" panose="020F0302020204030204" pitchFamily="34" charset="0"/>
              <a:cs typeface="Calibri Light" panose="020F0302020204030204" pitchFamily="34" charset="0"/>
            </a:endParaRPr>
          </a:p>
          <a:p>
            <a:pPr marL="457200" indent="-457200" algn="l">
              <a:buFont typeface="Wingdings" panose="05000000000000000000" pitchFamily="2" charset="2"/>
              <a:buChar char="Ø"/>
            </a:pPr>
            <a:r>
              <a:rPr lang="en-US" sz="2800" b="1" dirty="0">
                <a:solidFill>
                  <a:schemeClr val="accent5">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Slot Booking for Games(Badminton) and Gym</a:t>
            </a:r>
            <a:endParaRPr lang="en-US" sz="2800" dirty="0">
              <a:solidFill>
                <a:schemeClr val="accent5">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br>
              <a:rPr lang="en-US" dirty="0">
                <a:effectLst/>
              </a:rPr>
            </a:br>
            <a:endParaRPr lang="en-US" b="0" i="0" dirty="0">
              <a:solidFill>
                <a:srgbClr val="00B0F0"/>
              </a:solidFill>
              <a:effectLst/>
              <a:latin typeface="Calibri Light" panose="020F0302020204030204" pitchFamily="34" charset="0"/>
              <a:ea typeface="Calibri Light" panose="020F0302020204030204" pitchFamily="34" charset="0"/>
              <a:cs typeface="Calibri Light" panose="020F0302020204030204" pitchFamily="34" charset="0"/>
            </a:endParaRPr>
          </a:p>
          <a:p>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10"/>
          </p:nvPr>
        </p:nvSpPr>
        <p:spPr/>
        <p:txBody>
          <a:bodyPr/>
          <a:lstStyle/>
          <a:p>
            <a:fld id="{495D8227-9DE4-4D42-8C1B-E10C828BC634}" type="datetime1">
              <a:rPr lang="en-US" smtClean="0"/>
              <a:pPr/>
              <a:t>12/10/2023</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11"/>
          </p:nvPr>
        </p:nvSpPr>
        <p:spPr/>
        <p:txBody>
          <a:bodyPr/>
          <a:lstStyle/>
          <a:p>
            <a:r>
              <a:rPr lang="en-US" dirty="0"/>
              <a:t>CAMPUS FACILITIES MANAGEMENT SYSTEM</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12"/>
          </p:nvPr>
        </p:nvSpPr>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2273248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lstStyle/>
          <a:p>
            <a:r>
              <a:rPr lang="en-IN" b="1" i="0" dirty="0">
                <a:solidFill>
                  <a:srgbClr val="0070C0"/>
                </a:solidFill>
                <a:effectLst/>
                <a:latin typeface="Söhne"/>
              </a:rPr>
              <a:t>Project Features</a:t>
            </a:r>
            <a:endParaRPr lang="en-US" dirty="0">
              <a:solidFill>
                <a:srgbClr val="0070C0"/>
              </a:solidFill>
            </a:endParaRP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001454" y="2405741"/>
            <a:ext cx="9512558" cy="3124201"/>
          </a:xfrm>
        </p:spPr>
        <p:txBody>
          <a:bodyPr vert="horz" lIns="91440" tIns="45720" rIns="91440" bIns="45720" rtlCol="0" anchor="t">
            <a:normAutofit fontScale="92500" lnSpcReduction="10000"/>
          </a:bodyPr>
          <a:lstStyle/>
          <a:p>
            <a:pPr algn="l">
              <a:buFont typeface="Arial" panose="020B0604020202020204" pitchFamily="34" charset="0"/>
              <a:buChar char="•"/>
            </a:pPr>
            <a:r>
              <a:rPr lang="en-US" b="0" i="0" dirty="0">
                <a:solidFill>
                  <a:schemeClr val="tx1"/>
                </a:solidFill>
                <a:effectLst/>
                <a:latin typeface="Arial" panose="020B0604020202020204" pitchFamily="34" charset="0"/>
                <a:ea typeface="Calibri Light" panose="020F0302020204030204" pitchFamily="34" charset="0"/>
                <a:cs typeface="Arial" panose="020B0604020202020204" pitchFamily="34" charset="0"/>
              </a:rPr>
              <a:t>User Registration and Login for personalized access.</a:t>
            </a:r>
          </a:p>
          <a:p>
            <a:pPr algn="l">
              <a:buFont typeface="Arial" panose="020B0604020202020204" pitchFamily="34" charset="0"/>
              <a:buChar char="•"/>
            </a:pPr>
            <a:r>
              <a:rPr lang="en-US" b="0" i="0" dirty="0">
                <a:solidFill>
                  <a:schemeClr val="tx1"/>
                </a:solidFill>
                <a:effectLst/>
                <a:latin typeface="Arial" panose="020B0604020202020204" pitchFamily="34" charset="0"/>
                <a:ea typeface="Calibri Light" panose="020F0302020204030204" pitchFamily="34" charset="0"/>
                <a:cs typeface="Arial" panose="020B0604020202020204" pitchFamily="34" charset="0"/>
              </a:rPr>
              <a:t>Hostel Issue Reporting: Students can choose a problem category, describe the issue, and submit it online. The system notifies relevant staff members.</a:t>
            </a:r>
          </a:p>
          <a:p>
            <a:pPr algn="l">
              <a:buFont typeface="Arial" panose="020B0604020202020204" pitchFamily="34" charset="0"/>
              <a:buChar char="•"/>
            </a:pPr>
            <a:r>
              <a:rPr lang="en-US" b="0" i="0" dirty="0">
                <a:solidFill>
                  <a:schemeClr val="tx1"/>
                </a:solidFill>
                <a:effectLst/>
                <a:latin typeface="Arial" panose="020B0604020202020204" pitchFamily="34" charset="0"/>
                <a:ea typeface="Calibri Light" panose="020F0302020204030204" pitchFamily="34" charset="0"/>
                <a:cs typeface="Arial" panose="020B0604020202020204" pitchFamily="34" charset="0"/>
              </a:rPr>
              <a:t>Admin Dashboard: Admins can manage reported issues, assign tasks to staff, and track problem resolution.</a:t>
            </a:r>
          </a:p>
          <a:p>
            <a:pPr algn="l">
              <a:buFont typeface="Arial" panose="020B0604020202020204" pitchFamily="34" charset="0"/>
              <a:buChar char="•"/>
            </a:pPr>
            <a:r>
              <a:rPr lang="en-US" b="0" i="0" dirty="0">
                <a:solidFill>
                  <a:schemeClr val="tx1"/>
                </a:solidFill>
                <a:effectLst/>
                <a:latin typeface="Arial" panose="020B0604020202020204" pitchFamily="34" charset="0"/>
                <a:ea typeface="Calibri Light" panose="020F0302020204030204" pitchFamily="34" charset="0"/>
                <a:cs typeface="Arial" panose="020B0604020202020204" pitchFamily="34" charset="0"/>
              </a:rPr>
              <a:t>Salon Appointment Booking: Students can book salon appointments based on available time slots, eliminating unnecessary waiting.</a:t>
            </a:r>
          </a:p>
          <a:p>
            <a:pPr>
              <a:buFont typeface="Arial" panose="020B0604020202020204" pitchFamily="34" charset="0"/>
              <a:buChar char="•"/>
            </a:pPr>
            <a:r>
              <a:rPr lang="en-US" dirty="0">
                <a:solidFill>
                  <a:schemeClr val="tx1"/>
                </a:solidFill>
                <a:effectLst/>
                <a:latin typeface="Arial" panose="020B0604020202020204" pitchFamily="34" charset="0"/>
                <a:ea typeface="Calibri Light" panose="020F0302020204030204" pitchFamily="34" charset="0"/>
                <a:cs typeface="Arial" panose="020B0604020202020204" pitchFamily="34" charset="0"/>
              </a:rPr>
              <a:t>Slot Booking for Games(Badminton) and Gym</a:t>
            </a:r>
            <a:r>
              <a:rPr lang="en-US" b="0" i="0" dirty="0">
                <a:solidFill>
                  <a:schemeClr val="tx1"/>
                </a:solidFill>
                <a:effectLst/>
                <a:latin typeface="Arial" panose="020B0604020202020204" pitchFamily="34" charset="0"/>
                <a:ea typeface="Calibri Light" panose="020F0302020204030204" pitchFamily="34" charset="0"/>
                <a:cs typeface="Arial" panose="020B0604020202020204" pitchFamily="34" charset="0"/>
              </a:rPr>
              <a:t>: Introduce the slot booking system for students to reserve times for playing games and using the gym.</a:t>
            </a:r>
          </a:p>
          <a:p>
            <a:pPr algn="l">
              <a:buFont typeface="Arial" panose="020B0604020202020204" pitchFamily="34" charset="0"/>
              <a:buChar char="•"/>
            </a:pPr>
            <a:endParaRPr lang="en-US" b="0" i="0" dirty="0">
              <a:solidFill>
                <a:srgbClr val="374151"/>
              </a:solidFill>
              <a:effectLst/>
              <a:latin typeface="Calibri Light" panose="020F0302020204030204" pitchFamily="34" charset="0"/>
              <a:ea typeface="Calibri Light" panose="020F0302020204030204" pitchFamily="34" charset="0"/>
              <a:cs typeface="Calibri Light" panose="020F0302020204030204" pitchFamily="34" charset="0"/>
            </a:endParaRPr>
          </a:p>
          <a:p>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10"/>
          </p:nvPr>
        </p:nvSpPr>
        <p:spPr/>
        <p:txBody>
          <a:bodyPr/>
          <a:lstStyle/>
          <a:p>
            <a:fld id="{495D8227-9DE4-4D42-8C1B-E10C828BC634}" type="datetime1">
              <a:rPr lang="en-US" smtClean="0"/>
              <a:pPr/>
              <a:t>12/10/2023</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11"/>
          </p:nvPr>
        </p:nvSpPr>
        <p:spPr/>
        <p:txBody>
          <a:bodyPr/>
          <a:lstStyle/>
          <a:p>
            <a:r>
              <a:rPr lang="en-US" dirty="0"/>
              <a:t>CAMPUS FACILITIES MANAGEMENT SYSTEM</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12"/>
          </p:nvPr>
        </p:nvSpPr>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2411321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normAutofit/>
          </a:bodyPr>
          <a:lstStyle/>
          <a:p>
            <a:r>
              <a:rPr lang="en-IN" sz="4000" b="1" i="0" dirty="0">
                <a:solidFill>
                  <a:srgbClr val="0070C0"/>
                </a:solidFill>
                <a:effectLst/>
                <a:latin typeface="Söhne"/>
              </a:rPr>
              <a:t>Benefits</a:t>
            </a:r>
            <a:endParaRPr lang="en-US" sz="4000" dirty="0">
              <a:solidFill>
                <a:srgbClr val="0070C0"/>
              </a:solidFill>
            </a:endParaRP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41413" y="2666999"/>
            <a:ext cx="9056946" cy="3124201"/>
          </a:xfrm>
        </p:spPr>
        <p:txBody>
          <a:bodyPr vert="horz" lIns="91440" tIns="45720" rIns="91440" bIns="45720" rtlCol="0" anchor="t">
            <a:normAutofit/>
          </a:bodyPr>
          <a:lstStyle/>
          <a:p>
            <a:pPr algn="l">
              <a:buFont typeface="Arial" panose="020B0604020202020204" pitchFamily="34" charset="0"/>
              <a:buChar char="•"/>
            </a:pPr>
            <a:r>
              <a:rPr lang="en-US" sz="2400" b="0" i="0" dirty="0">
                <a:solidFill>
                  <a:schemeClr val="tx1"/>
                </a:solidFill>
                <a:effectLst/>
                <a:latin typeface="Arial" panose="020B0604020202020204" pitchFamily="34" charset="0"/>
                <a:ea typeface="Calibri Light" panose="020F0302020204030204" pitchFamily="34" charset="0"/>
                <a:cs typeface="Arial" panose="020B0604020202020204" pitchFamily="34" charset="0"/>
              </a:rPr>
              <a:t>Enhanced Hostel Experience: Swift resolution of facility-related issues ensures a conducive living environment.</a:t>
            </a:r>
          </a:p>
          <a:p>
            <a:pPr algn="l">
              <a:buFont typeface="Arial" panose="020B0604020202020204" pitchFamily="34" charset="0"/>
              <a:buChar char="•"/>
            </a:pPr>
            <a:r>
              <a:rPr lang="en-US" sz="2400" b="0" i="0" dirty="0">
                <a:solidFill>
                  <a:schemeClr val="tx1"/>
                </a:solidFill>
                <a:effectLst/>
                <a:latin typeface="Arial" panose="020B0604020202020204" pitchFamily="34" charset="0"/>
                <a:ea typeface="Calibri Light" panose="020F0302020204030204" pitchFamily="34" charset="0"/>
                <a:cs typeface="Arial" panose="020B0604020202020204" pitchFamily="34" charset="0"/>
              </a:rPr>
              <a:t>Timely Salon Services: Slot-based appointments minimize waiting and provide a structured salon experience.</a:t>
            </a:r>
          </a:p>
          <a:p>
            <a:pPr algn="l">
              <a:buFont typeface="Arial" panose="020B0604020202020204" pitchFamily="34" charset="0"/>
              <a:buChar char="•"/>
            </a:pPr>
            <a:r>
              <a:rPr lang="en-US" sz="2400" b="0" i="0" dirty="0">
                <a:solidFill>
                  <a:schemeClr val="tx1"/>
                </a:solidFill>
                <a:effectLst/>
                <a:latin typeface="Arial" panose="020B0604020202020204" pitchFamily="34" charset="0"/>
                <a:ea typeface="Calibri Light" panose="020F0302020204030204" pitchFamily="34" charset="0"/>
                <a:cs typeface="Arial" panose="020B0604020202020204" pitchFamily="34" charset="0"/>
              </a:rPr>
              <a:t>Introducing a slot booking system for games and the gym optimizes facility use and reduces waiting times, offering students convenience and safety.</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10"/>
          </p:nvPr>
        </p:nvSpPr>
        <p:spPr/>
        <p:txBody>
          <a:bodyPr/>
          <a:lstStyle/>
          <a:p>
            <a:fld id="{495D8227-9DE4-4D42-8C1B-E10C828BC634}" type="datetime1">
              <a:rPr lang="en-US" smtClean="0"/>
              <a:pPr/>
              <a:t>12/10/2023</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11"/>
          </p:nvPr>
        </p:nvSpPr>
        <p:spPr/>
        <p:txBody>
          <a:bodyPr/>
          <a:lstStyle/>
          <a:p>
            <a:r>
              <a:rPr lang="en-US" dirty="0"/>
              <a:t>CAMPUS FACILITIES MANAGEMENT SYSTEM</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12"/>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1612391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83977" y="195942"/>
            <a:ext cx="8164284" cy="6447454"/>
          </a:xfrm>
        </p:spPr>
        <p:txBody>
          <a:bodyPr>
            <a:normAutofit fontScale="90000"/>
          </a:bodyPr>
          <a:lstStyle/>
          <a:p>
            <a:pPr algn="l"/>
            <a:r>
              <a:rPr lang="en-US" sz="2000" b="1" i="0" dirty="0">
                <a:solidFill>
                  <a:srgbClr val="374151"/>
                </a:solidFill>
                <a:effectLst/>
                <a:highlight>
                  <a:srgbClr val="FFFF00"/>
                </a:highlight>
                <a:latin typeface="Söhne"/>
              </a:rPr>
              <a:t>Module 1: </a:t>
            </a:r>
            <a:r>
              <a:rPr lang="en-US" sz="2000" b="1" i="0" dirty="0">
                <a:solidFill>
                  <a:schemeClr val="tx1"/>
                </a:solidFill>
                <a:effectLst/>
                <a:latin typeface="Söhne"/>
              </a:rPr>
              <a:t>User Management (Registration and Login)</a:t>
            </a:r>
            <a:br>
              <a:rPr lang="en-US" sz="2000" b="0" i="0" dirty="0">
                <a:solidFill>
                  <a:schemeClr val="tx1"/>
                </a:solidFill>
                <a:effectLst/>
                <a:latin typeface="Söhne"/>
              </a:rPr>
            </a:br>
            <a:r>
              <a:rPr lang="en-US" sz="1800" b="1" i="0" dirty="0">
                <a:solidFill>
                  <a:schemeClr val="tx1">
                    <a:lumMod val="95000"/>
                    <a:lumOff val="5000"/>
                  </a:schemeClr>
                </a:solidFill>
                <a:effectLst/>
                <a:highlight>
                  <a:srgbClr val="00FFFF"/>
                </a:highlight>
                <a:latin typeface="Söhne"/>
              </a:rPr>
              <a:t>Team Member 1:</a:t>
            </a:r>
            <a:r>
              <a:rPr lang="en-US" sz="1800" b="0" i="0" dirty="0">
                <a:solidFill>
                  <a:schemeClr val="tx1">
                    <a:lumMod val="95000"/>
                    <a:lumOff val="5000"/>
                  </a:schemeClr>
                </a:solidFill>
                <a:effectLst/>
                <a:highlight>
                  <a:srgbClr val="00FFFF"/>
                </a:highlight>
                <a:latin typeface="Söhne"/>
              </a:rPr>
              <a:t> </a:t>
            </a:r>
            <a:r>
              <a:rPr lang="en-US" sz="1800" b="0" i="0" dirty="0">
                <a:solidFill>
                  <a:schemeClr val="tx1"/>
                </a:solidFill>
                <a:effectLst/>
                <a:latin typeface="Söhne"/>
              </a:rPr>
              <a:t>Responsible for developing the user registration and login system. This includes designing registration forms, handling user authentication, and ensuring data security.</a:t>
            </a:r>
            <a:br>
              <a:rPr lang="en-US" sz="1800" b="0" i="0" dirty="0">
                <a:solidFill>
                  <a:schemeClr val="tx1"/>
                </a:solidFill>
                <a:effectLst/>
                <a:latin typeface="Söhne"/>
              </a:rPr>
            </a:br>
            <a:br>
              <a:rPr lang="en-US" sz="1800" b="0" i="0" dirty="0">
                <a:solidFill>
                  <a:srgbClr val="374151"/>
                </a:solidFill>
                <a:effectLst/>
                <a:latin typeface="Söhne"/>
              </a:rPr>
            </a:br>
            <a:r>
              <a:rPr lang="en-US" sz="2000" b="1" i="0" dirty="0">
                <a:solidFill>
                  <a:srgbClr val="374151"/>
                </a:solidFill>
                <a:effectLst/>
                <a:highlight>
                  <a:srgbClr val="FFFF00"/>
                </a:highlight>
                <a:latin typeface="Söhne"/>
              </a:rPr>
              <a:t>Module 2</a:t>
            </a:r>
            <a:r>
              <a:rPr lang="en-US" sz="2000" b="1" i="0" dirty="0">
                <a:solidFill>
                  <a:schemeClr val="tx1"/>
                </a:solidFill>
                <a:effectLst/>
                <a:highlight>
                  <a:srgbClr val="FFFF00"/>
                </a:highlight>
                <a:latin typeface="Söhne"/>
              </a:rPr>
              <a:t>:</a:t>
            </a:r>
            <a:r>
              <a:rPr lang="en-US" sz="2000" b="1" i="0" dirty="0">
                <a:solidFill>
                  <a:schemeClr val="tx1"/>
                </a:solidFill>
                <a:effectLst/>
                <a:latin typeface="Söhne"/>
              </a:rPr>
              <a:t> Issue Reporting System</a:t>
            </a:r>
            <a:br>
              <a:rPr lang="en-US" sz="2000" b="0" i="0" dirty="0">
                <a:solidFill>
                  <a:schemeClr val="tx1"/>
                </a:solidFill>
                <a:effectLst/>
                <a:latin typeface="Söhne"/>
              </a:rPr>
            </a:br>
            <a:r>
              <a:rPr lang="en-US" sz="1800" b="1" i="0" dirty="0">
                <a:solidFill>
                  <a:srgbClr val="374151"/>
                </a:solidFill>
                <a:effectLst/>
                <a:highlight>
                  <a:srgbClr val="00FFFF"/>
                </a:highlight>
                <a:latin typeface="Söhne"/>
              </a:rPr>
              <a:t>Team Member 2:</a:t>
            </a:r>
            <a:r>
              <a:rPr lang="en-US" sz="1800" b="0" i="0" dirty="0">
                <a:solidFill>
                  <a:srgbClr val="374151"/>
                </a:solidFill>
                <a:effectLst/>
                <a:highlight>
                  <a:srgbClr val="00FFFF"/>
                </a:highlight>
                <a:latin typeface="Söhne"/>
              </a:rPr>
              <a:t> </a:t>
            </a:r>
            <a:r>
              <a:rPr lang="en-US" sz="1800" b="0" i="0" dirty="0">
                <a:solidFill>
                  <a:schemeClr val="tx1"/>
                </a:solidFill>
                <a:effectLst/>
                <a:latin typeface="Söhne"/>
              </a:rPr>
              <a:t>Tasked with creating the issue reporting system. This module involves designing the user interface for problem selection and submission, validating and storing user inputs, and implementing notifications to relevant staff members.</a:t>
            </a:r>
            <a:br>
              <a:rPr lang="en-US" sz="1800" b="0" i="0" dirty="0">
                <a:solidFill>
                  <a:srgbClr val="374151"/>
                </a:solidFill>
                <a:effectLst/>
                <a:latin typeface="Söhne"/>
              </a:rPr>
            </a:br>
            <a:br>
              <a:rPr lang="en-US" sz="1800" b="0" i="0" dirty="0">
                <a:solidFill>
                  <a:srgbClr val="374151"/>
                </a:solidFill>
                <a:effectLst/>
                <a:latin typeface="Söhne"/>
              </a:rPr>
            </a:br>
            <a:r>
              <a:rPr lang="en-US" sz="2000" b="1" i="0" dirty="0">
                <a:solidFill>
                  <a:srgbClr val="374151"/>
                </a:solidFill>
                <a:effectLst/>
                <a:highlight>
                  <a:srgbClr val="FFFF00"/>
                </a:highlight>
                <a:latin typeface="Söhne"/>
              </a:rPr>
              <a:t>Module 3: </a:t>
            </a:r>
            <a:r>
              <a:rPr lang="en-US" sz="2000" b="1" i="0" dirty="0">
                <a:solidFill>
                  <a:schemeClr val="tx1"/>
                </a:solidFill>
                <a:effectLst/>
                <a:latin typeface="Söhne"/>
              </a:rPr>
              <a:t>Admin Dashboard and Staff Management</a:t>
            </a:r>
            <a:br>
              <a:rPr lang="en-US" sz="2000" b="0" i="0" dirty="0">
                <a:solidFill>
                  <a:srgbClr val="374151"/>
                </a:solidFill>
                <a:effectLst/>
                <a:latin typeface="Söhne"/>
              </a:rPr>
            </a:br>
            <a:r>
              <a:rPr lang="en-US" sz="1800" b="1" i="0" dirty="0">
                <a:solidFill>
                  <a:srgbClr val="374151"/>
                </a:solidFill>
                <a:effectLst/>
                <a:highlight>
                  <a:srgbClr val="00FFFF"/>
                </a:highlight>
                <a:latin typeface="Söhne"/>
              </a:rPr>
              <a:t>Team Member 3:</a:t>
            </a:r>
            <a:r>
              <a:rPr lang="en-US" sz="1800" b="0" i="0" dirty="0">
                <a:solidFill>
                  <a:srgbClr val="374151"/>
                </a:solidFill>
                <a:effectLst/>
                <a:highlight>
                  <a:srgbClr val="00FFFF"/>
                </a:highlight>
                <a:latin typeface="Söhne"/>
              </a:rPr>
              <a:t> </a:t>
            </a:r>
            <a:r>
              <a:rPr lang="en-US" sz="1800" b="0" i="0" dirty="0">
                <a:solidFill>
                  <a:schemeClr val="tx1"/>
                </a:solidFill>
                <a:effectLst/>
                <a:latin typeface="Söhne"/>
              </a:rPr>
              <a:t>Focus on building the admin dashboard. This includes creating an interface for staff members to manage reported issues, assign tasks to staff, and track the status of problem resolution.</a:t>
            </a:r>
            <a:br>
              <a:rPr lang="en-US" sz="1800" b="0" i="0" dirty="0">
                <a:solidFill>
                  <a:schemeClr val="tx1"/>
                </a:solidFill>
                <a:effectLst/>
                <a:latin typeface="Söhne"/>
              </a:rPr>
            </a:br>
            <a:br>
              <a:rPr lang="en-US" sz="1800" b="0" i="0" dirty="0">
                <a:solidFill>
                  <a:srgbClr val="374151"/>
                </a:solidFill>
                <a:effectLst/>
                <a:latin typeface="Söhne"/>
              </a:rPr>
            </a:br>
            <a:r>
              <a:rPr lang="en-US" sz="2000" b="1" i="0" dirty="0">
                <a:solidFill>
                  <a:srgbClr val="374151"/>
                </a:solidFill>
                <a:effectLst/>
                <a:highlight>
                  <a:srgbClr val="FFFF00"/>
                </a:highlight>
                <a:latin typeface="Söhne"/>
              </a:rPr>
              <a:t>Module 4: </a:t>
            </a:r>
            <a:r>
              <a:rPr lang="en-US" sz="2000" b="1" i="0" dirty="0">
                <a:solidFill>
                  <a:schemeClr val="bg1"/>
                </a:solidFill>
                <a:effectLst/>
                <a:latin typeface="Söhne"/>
              </a:rPr>
              <a:t>Campus Salon Appointment </a:t>
            </a:r>
            <a:br>
              <a:rPr lang="en-US" sz="2000" b="0" i="0" dirty="0">
                <a:solidFill>
                  <a:srgbClr val="374151"/>
                </a:solidFill>
                <a:effectLst/>
                <a:latin typeface="Söhne"/>
              </a:rPr>
            </a:br>
            <a:r>
              <a:rPr lang="en-US" sz="1800" b="1" i="0" dirty="0">
                <a:solidFill>
                  <a:srgbClr val="374151"/>
                </a:solidFill>
                <a:effectLst/>
                <a:highlight>
                  <a:srgbClr val="00FFFF"/>
                </a:highlight>
                <a:latin typeface="Söhne"/>
              </a:rPr>
              <a:t>Team Member 4:</a:t>
            </a:r>
            <a:r>
              <a:rPr lang="en-US" sz="1800" b="0" i="0" dirty="0">
                <a:solidFill>
                  <a:srgbClr val="374151"/>
                </a:solidFill>
                <a:effectLst/>
                <a:highlight>
                  <a:srgbClr val="00FFFF"/>
                </a:highlight>
                <a:latin typeface="Söhne"/>
              </a:rPr>
              <a:t> </a:t>
            </a:r>
            <a:r>
              <a:rPr lang="en-US" sz="1800" b="0" i="0" dirty="0">
                <a:solidFill>
                  <a:schemeClr val="bg1"/>
                </a:solidFill>
                <a:effectLst/>
                <a:latin typeface="Söhne"/>
              </a:rPr>
              <a:t>This module includes designing a slot-based booking system, handling appointment scheduling, and sending appointment reminders if needed</a:t>
            </a:r>
            <a:br>
              <a:rPr lang="en-US" sz="1800" b="0" i="0" dirty="0">
                <a:solidFill>
                  <a:schemeClr val="bg1"/>
                </a:solidFill>
                <a:effectLst/>
                <a:latin typeface="Söhne"/>
              </a:rPr>
            </a:br>
            <a:br>
              <a:rPr lang="en-US" sz="1800" b="0" i="0" dirty="0">
                <a:solidFill>
                  <a:srgbClr val="374151"/>
                </a:solidFill>
                <a:effectLst/>
                <a:latin typeface="Söhne"/>
              </a:rPr>
            </a:br>
            <a:r>
              <a:rPr lang="en-US" sz="2000" b="1" i="0" dirty="0">
                <a:solidFill>
                  <a:srgbClr val="374151"/>
                </a:solidFill>
                <a:effectLst/>
                <a:highlight>
                  <a:srgbClr val="FFFF00"/>
                </a:highlight>
                <a:latin typeface="Söhne"/>
              </a:rPr>
              <a:t>Module 5: </a:t>
            </a:r>
            <a:r>
              <a:rPr lang="en-US" sz="2000" b="1" i="0" dirty="0">
                <a:solidFill>
                  <a:schemeClr val="bg1"/>
                </a:solidFill>
                <a:effectLst/>
                <a:latin typeface="Söhne"/>
              </a:rPr>
              <a:t>Sports Slot Booking System</a:t>
            </a:r>
            <a:br>
              <a:rPr lang="en-US" sz="2000" b="0" i="0" dirty="0">
                <a:solidFill>
                  <a:srgbClr val="374151"/>
                </a:solidFill>
                <a:effectLst/>
                <a:latin typeface="Söhne"/>
              </a:rPr>
            </a:br>
            <a:r>
              <a:rPr lang="en-US" sz="1800" b="1" i="0" dirty="0">
                <a:solidFill>
                  <a:srgbClr val="374151"/>
                </a:solidFill>
                <a:effectLst/>
                <a:highlight>
                  <a:srgbClr val="00FFFF"/>
                </a:highlight>
                <a:latin typeface="Söhne"/>
              </a:rPr>
              <a:t>Team Member 5:</a:t>
            </a:r>
            <a:r>
              <a:rPr lang="en-US" sz="1800" b="0" i="0" dirty="0">
                <a:solidFill>
                  <a:srgbClr val="374151"/>
                </a:solidFill>
                <a:effectLst/>
                <a:highlight>
                  <a:srgbClr val="00FFFF"/>
                </a:highlight>
                <a:latin typeface="Söhne"/>
              </a:rPr>
              <a:t> </a:t>
            </a:r>
            <a:r>
              <a:rPr lang="en-US" sz="1800" b="0" i="0" dirty="0">
                <a:solidFill>
                  <a:schemeClr val="bg1"/>
                </a:solidFill>
                <a:effectLst/>
                <a:latin typeface="Söhne"/>
              </a:rPr>
              <a:t>This module includes designing a slot-based booking system, handling appointment scheduling, and sending appointment reminders if needed.</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997207" y="2491274"/>
            <a:ext cx="2368808" cy="606490"/>
          </a:xfrm>
        </p:spPr>
        <p:txBody>
          <a:bodyPr>
            <a:normAutofit/>
          </a:bodyPr>
          <a:lstStyle/>
          <a:p>
            <a:r>
              <a:rPr lang="en-US" dirty="0"/>
              <a:t> </a:t>
            </a:r>
          </a:p>
        </p:txBody>
      </p:sp>
    </p:spTree>
    <p:extLst>
      <p:ext uri="{BB962C8B-B14F-4D97-AF65-F5344CB8AC3E}">
        <p14:creationId xmlns:p14="http://schemas.microsoft.com/office/powerpoint/2010/main" val="9261845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2.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TM03457485[[fn=Mesh]]</Template>
  <TotalTime>243</TotalTime>
  <Words>605</Words>
  <Application>Microsoft Office PowerPoint</Application>
  <PresentationFormat>Widescreen</PresentationFormat>
  <Paragraphs>71</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Calibri Light</vt:lpstr>
      <vt:lpstr>Century Gothic</vt:lpstr>
      <vt:lpstr>Söhne</vt:lpstr>
      <vt:lpstr>Tenorite</vt:lpstr>
      <vt:lpstr>Wingdings</vt:lpstr>
      <vt:lpstr>Mesh</vt:lpstr>
      <vt:lpstr>CAMPUS FACILITIES MANAGEMENT SYSTEM</vt:lpstr>
      <vt:lpstr>Agenda</vt:lpstr>
      <vt:lpstr>Introduction</vt:lpstr>
      <vt:lpstr>output</vt:lpstr>
      <vt:lpstr>PowerPoint Presentation</vt:lpstr>
      <vt:lpstr>Problem Statement</vt:lpstr>
      <vt:lpstr>Project Features</vt:lpstr>
      <vt:lpstr>Benefits</vt:lpstr>
      <vt:lpstr>Module 1: User Management (Registration and Login) Team Member 1: Responsible for developing the user registration and login system. This includes designing registration forms, handling user authentication, and ensuring data security.  Module 2: Issue Reporting System Team Member 2: Tasked with creating the issue reporting system. This module involves designing the user interface for problem selection and submission, validating and storing user inputs, and implementing notifications to relevant staff members.  Module 3: Admin Dashboard and Staff Management Team Member 3: Focus on building the admin dashboard. This includes creating an interface for staff members to manage reported issues, assign tasks to staff, and track the status of problem resolution.  Module 4: Campus Salon Appointment  Team Member 4: This module includes designing a slot-based booking system, handling appointment scheduling, and sending appointment reminders if needed  Module 5: Sports Slot Booking System Team Member 5: This module includes designing a slot-based booking system, handling appointment scheduling, and sending appointment reminders if needed.</vt:lpstr>
      <vt:lpstr>Meet our team</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CAMPUS FACILITIES MANAGEMENT SYSTEM</dc:title>
  <dc:creator>ramavathsanthosh_9998@outlook.com</dc:creator>
  <cp:lastModifiedBy>SANTHOSH RAMAVATH</cp:lastModifiedBy>
  <cp:revision>8</cp:revision>
  <dcterms:created xsi:type="dcterms:W3CDTF">2023-08-30T15:55:30Z</dcterms:created>
  <dcterms:modified xsi:type="dcterms:W3CDTF">2023-12-10T11:01:30Z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